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9" r:id="rId3"/>
    <p:sldId id="320" r:id="rId4"/>
    <p:sldId id="321" r:id="rId5"/>
    <p:sldId id="325" r:id="rId6"/>
    <p:sldId id="336" r:id="rId7"/>
    <p:sldId id="326" r:id="rId8"/>
    <p:sldId id="322" r:id="rId9"/>
    <p:sldId id="327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99BD"/>
    <a:srgbClr val="E70308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94" autoAdjust="0"/>
    <p:restoredTop sz="93095" autoAdjust="0"/>
  </p:normalViewPr>
  <p:slideViewPr>
    <p:cSldViewPr>
      <p:cViewPr varScale="1">
        <p:scale>
          <a:sx n="69" d="100"/>
          <a:sy n="69" d="100"/>
        </p:scale>
        <p:origin x="-4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2ABA98-D35C-4462-9EEA-36D21F926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CAE7588-7A66-401C-A6E1-D1DA6E359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Bear/Caterpillar parallel questions PJ  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Handout Differentiating Mathematics Instruction – Special Edition #7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43200" y="1676400"/>
            <a:ext cx="5715000" cy="22098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CA"/>
              <a:t/>
            </a:r>
            <a:br>
              <a:rPr lang="en-CA"/>
            </a:br>
            <a:r>
              <a:rPr lang="en-CA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267200"/>
            <a:ext cx="57150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4E7CA-BAE9-484C-9238-41560A2681B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48C57-1BBD-42D6-A447-9297DC92F1D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EA66A-2174-4B35-84F7-7AB00EABAD6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AD375-1480-4F99-8008-11BF3D5F178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A6E04-A21C-4C25-9E30-353813A17A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2341C-9443-4102-8435-7DF6D1E2986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33D4E-466F-439F-ABC8-521207A4E50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098B1-C67A-4DD6-BA5D-925A668A885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340E9-0172-41F6-9F07-D25FEB52CD7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4D515-A93D-4D02-8116-FC405DE17DA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65464-F878-4926-8D60-04D7FFD95B6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A5E4-03B7-4AE9-9990-02F848BC03A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0BB8C339-BC27-430F-A5E7-1FEC18B576B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7114" name="Rectangle 10"/>
          <p:cNvSpPr>
            <a:spLocks noChangeArrowheads="1"/>
          </p:cNvSpPr>
          <p:nvPr userDrawn="1"/>
        </p:nvSpPr>
        <p:spPr bwMode="auto">
          <a:xfrm>
            <a:off x="360363" y="369888"/>
            <a:ext cx="6840537" cy="1428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3199B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cs typeface="+mn-cs"/>
            </a:endParaRPr>
          </a:p>
        </p:txBody>
      </p:sp>
      <p:pic>
        <p:nvPicPr>
          <p:cNvPr id="1032" name="Picture 1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343775" y="-26988"/>
            <a:ext cx="1441450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838200"/>
            <a:ext cx="5545137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11"/>
          <p:cNvSpPr>
            <a:spLocks noChangeArrowheads="1"/>
          </p:cNvSpPr>
          <p:nvPr/>
        </p:nvSpPr>
        <p:spPr bwMode="auto">
          <a:xfrm>
            <a:off x="431800" y="5337175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200">
                <a:solidFill>
                  <a:srgbClr val="0D469B"/>
                </a:solidFill>
                <a:latin typeface="Book Antiqua" pitchFamily="18" charset="0"/>
              </a:rPr>
              <a:t>Deep “See” Diving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Session Learning Goals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mtClean="0"/>
              <a:t>Deepen our comfort with creating parallel tasks related to proportional reasoning in order to differentiate instruction.</a:t>
            </a:r>
          </a:p>
          <a:p>
            <a:r>
              <a:rPr lang="en-CA" smtClean="0"/>
              <a:t>Practice creating appropriate common questions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Before/Part 1/Minds On . . 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mtClean="0"/>
              <a:t>Focus question: How would you use a pair of parallel tasks from the plenary to assess learning?</a:t>
            </a:r>
            <a:endParaRPr lang="en-CA" b="1" smtClean="0"/>
          </a:p>
          <a:p>
            <a:r>
              <a:rPr lang="en-CA" b="1" smtClean="0"/>
              <a:t>Four Corners – To your corners!</a:t>
            </a:r>
            <a:endParaRPr lang="en-CA" smtClean="0"/>
          </a:p>
          <a:p>
            <a:r>
              <a:rPr lang="en-CA" smtClean="0"/>
              <a:t>Move to a corner and discuss your thinking with the group</a:t>
            </a:r>
            <a:endParaRPr lang="en-CA" b="1" smtClean="0"/>
          </a:p>
          <a:p>
            <a:r>
              <a:rPr lang="en-CA" b="1" smtClean="0"/>
              <a:t>Share/debrief your conversation with the whole group.</a:t>
            </a:r>
            <a:r>
              <a:rPr lang="en-US" smtClean="0"/>
              <a:t> </a:t>
            </a:r>
            <a:endParaRPr lang="en-US" b="1" smtClean="0"/>
          </a:p>
          <a:p>
            <a:pPr>
              <a:buFontTx/>
              <a:buNone/>
            </a:pP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During/Part 2/Action . . 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CA" sz="2800" smtClean="0"/>
              <a:t>Read pg. 6 and 7 on Parallel Tasks – Differentiating Mathematics Instruction – Special Edition #7</a:t>
            </a:r>
          </a:p>
          <a:p>
            <a:endParaRPr lang="en-CA" sz="2800" smtClean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700213"/>
            <a:ext cx="4005262" cy="4724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Creating Parallel Tasks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Given the task:</a:t>
            </a:r>
            <a:endParaRPr lang="en-CA" b="1" dirty="0" smtClean="0"/>
          </a:p>
          <a:p>
            <a:r>
              <a:rPr lang="en-CA" b="1" dirty="0" smtClean="0"/>
              <a:t>3kg of plums cost $3.75.  What is the cost of 2.5 kg.?</a:t>
            </a:r>
            <a:endParaRPr lang="en-CA" dirty="0" smtClean="0"/>
          </a:p>
          <a:p>
            <a:r>
              <a:rPr lang="en-CA" dirty="0" smtClean="0"/>
              <a:t>Discuss what students might find difficult or easy.</a:t>
            </a:r>
          </a:p>
          <a:p>
            <a:endParaRPr lang="en-CA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00108"/>
            <a:ext cx="8229600" cy="5629292"/>
          </a:xfrm>
        </p:spPr>
        <p:txBody>
          <a:bodyPr/>
          <a:lstStyle/>
          <a:p>
            <a:pPr>
              <a:buNone/>
            </a:pPr>
            <a:r>
              <a:rPr lang="en-CA" b="1" dirty="0" smtClean="0"/>
              <a:t>Question One</a:t>
            </a:r>
            <a:r>
              <a:rPr lang="en-CA" b="1" smtClean="0"/>
              <a:t>:  3 kg </a:t>
            </a:r>
            <a:r>
              <a:rPr lang="en-CA" b="1" dirty="0" smtClean="0"/>
              <a:t>of plums cost $3.75.  What is the cost of 2.5 kg</a:t>
            </a:r>
            <a:r>
              <a:rPr lang="en-CA" b="1" dirty="0" smtClean="0"/>
              <a:t>.?</a:t>
            </a:r>
          </a:p>
          <a:p>
            <a:pPr>
              <a:buNone/>
            </a:pPr>
            <a:endParaRPr lang="en-CA" dirty="0" smtClean="0"/>
          </a:p>
          <a:p>
            <a:r>
              <a:rPr lang="en-CA" sz="2800" dirty="0" smtClean="0"/>
              <a:t>Discuss what students might find difficult or easy</a:t>
            </a:r>
            <a:r>
              <a:rPr lang="en-CA" sz="2800" dirty="0" smtClean="0"/>
              <a:t>.</a:t>
            </a:r>
            <a:endParaRPr lang="en-CA" sz="2800" dirty="0" smtClean="0"/>
          </a:p>
          <a:p>
            <a:r>
              <a:rPr lang="en-CA" sz="2800" dirty="0" smtClean="0"/>
              <a:t>On </a:t>
            </a:r>
            <a:r>
              <a:rPr lang="en-CA" sz="2800" dirty="0" smtClean="0"/>
              <a:t>chart paper create the 2nd option question using Marian’s handout as a guideline</a:t>
            </a:r>
          </a:p>
          <a:p>
            <a:r>
              <a:rPr lang="en-CA" sz="2800" dirty="0" smtClean="0"/>
              <a:t>Ensure the Big Idea is not compromised</a:t>
            </a:r>
          </a:p>
          <a:p>
            <a:r>
              <a:rPr lang="en-CA" sz="2800" dirty="0" smtClean="0"/>
              <a:t>Create two common questions for the two tasks</a:t>
            </a:r>
          </a:p>
          <a:p>
            <a:r>
              <a:rPr lang="en-CA" sz="2800" dirty="0" smtClean="0"/>
              <a:t>Ensure students from both groups will be able to respond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Common Questions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mtClean="0"/>
              <a:t>Display your parallel task on one of the tables in the room</a:t>
            </a:r>
          </a:p>
          <a:p>
            <a:r>
              <a:rPr lang="en-CA" smtClean="0"/>
              <a:t>Circulate around the room</a:t>
            </a:r>
          </a:p>
          <a:p>
            <a:r>
              <a:rPr lang="en-CA" smtClean="0"/>
              <a:t>Add a common question to each group’s parallel question – Graffiti Style</a:t>
            </a:r>
          </a:p>
          <a:p>
            <a:pPr>
              <a:buFontTx/>
              <a:buNone/>
            </a:pPr>
            <a:endParaRPr lang="en-CA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After/Part 3/Consolidaton:</a:t>
            </a:r>
            <a:br>
              <a:rPr lang="en-US" sz="4000" smtClean="0"/>
            </a:br>
            <a:r>
              <a:rPr lang="en-US" sz="4000" smtClean="0"/>
              <a:t>Writing Consolidation Questions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1" smtClean="0"/>
              <a:t>Post common questions – Gallery Walk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After/Part 3/Consolidaton:</a:t>
            </a:r>
            <a:br>
              <a:rPr lang="en-US" sz="4000" smtClean="0"/>
            </a:br>
            <a:r>
              <a:rPr lang="en-US" sz="4000" smtClean="0"/>
              <a:t>Writing Consolidation Questions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928813"/>
            <a:ext cx="82296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CA" b="1" smtClean="0"/>
              <a:t>Journal writing:</a:t>
            </a:r>
          </a:p>
          <a:p>
            <a:pPr>
              <a:buFontTx/>
              <a:buNone/>
            </a:pPr>
            <a:endParaRPr lang="en-CA" b="1" smtClean="0"/>
          </a:p>
          <a:p>
            <a:r>
              <a:rPr lang="en-CA" b="1" smtClean="0"/>
              <a:t>Write an analogy using a movie selection:</a:t>
            </a:r>
          </a:p>
          <a:p>
            <a:r>
              <a:rPr lang="en-CA" b="1" smtClean="0"/>
              <a:t>Parallel tasks are like __________(movie) because __________________.</a:t>
            </a:r>
            <a:r>
              <a:rPr lang="en-US" smtClean="0"/>
              <a:t> </a:t>
            </a:r>
            <a:endParaRPr lang="en-CA" smtClean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2992&quot;&gt;&lt;property id=&quot;20148&quot; value=&quot;5&quot;/&gt;&lt;property id=&quot;20300&quot; value=&quot;Slide 2&quot;/&gt;&lt;property id=&quot;20307&quot; value=&quot;319&quot;/&gt;&lt;/object&gt;&lt;/object&gt;&lt;/object&gt;&lt;/database&gt;"/>
</p:tagLst>
</file>

<file path=ppt/theme/theme1.xml><?xml version="1.0" encoding="utf-8"?>
<a:theme xmlns:a="http://schemas.openxmlformats.org/drawingml/2006/main" name="CLIPSpresentation">
  <a:themeElements>
    <a:clrScheme name="CLIPS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PS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S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1993</TotalTime>
  <Words>277</Words>
  <Application>Microsoft Office PowerPoint</Application>
  <PresentationFormat>On-screen Show (4:3)</PresentationFormat>
  <Paragraphs>35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CLIPSpresentation</vt:lpstr>
      <vt:lpstr>Slide 1</vt:lpstr>
      <vt:lpstr>Session Learning Goals</vt:lpstr>
      <vt:lpstr>Before/Part 1/Minds On . . .</vt:lpstr>
      <vt:lpstr>During/Part 2/Action . . .</vt:lpstr>
      <vt:lpstr>Creating Parallel Tasks</vt:lpstr>
      <vt:lpstr>Slide 6</vt:lpstr>
      <vt:lpstr>Common Questions</vt:lpstr>
      <vt:lpstr>After/Part 3/Consolidaton: Writing Consolidation Questions</vt:lpstr>
      <vt:lpstr>After/Part 3/Consolidaton: Writing Consolidation Questions</vt:lpstr>
    </vt:vector>
  </TitlesOfParts>
  <Company>Simcoe County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PSteele</dc:creator>
  <cp:lastModifiedBy>cchaput</cp:lastModifiedBy>
  <cp:revision>160</cp:revision>
  <dcterms:created xsi:type="dcterms:W3CDTF">2008-01-22T18:09:47Z</dcterms:created>
  <dcterms:modified xsi:type="dcterms:W3CDTF">2010-08-18T18:25:53Z</dcterms:modified>
</cp:coreProperties>
</file>